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80" r:id="rId4"/>
    <p:sldId id="263" r:id="rId5"/>
    <p:sldId id="257" r:id="rId6"/>
    <p:sldId id="258" r:id="rId7"/>
    <p:sldId id="282" r:id="rId8"/>
    <p:sldId id="264" r:id="rId9"/>
    <p:sldId id="275" r:id="rId10"/>
    <p:sldId id="281" r:id="rId11"/>
    <p:sldId id="278" r:id="rId12"/>
    <p:sldId id="259" r:id="rId13"/>
    <p:sldId id="260" r:id="rId14"/>
    <p:sldId id="261" r:id="rId15"/>
    <p:sldId id="262" r:id="rId16"/>
    <p:sldId id="265" r:id="rId17"/>
    <p:sldId id="266" r:id="rId18"/>
    <p:sldId id="279" r:id="rId19"/>
    <p:sldId id="267" r:id="rId20"/>
    <p:sldId id="268" r:id="rId21"/>
    <p:sldId id="269" r:id="rId22"/>
    <p:sldId id="272" r:id="rId23"/>
    <p:sldId id="274" r:id="rId24"/>
    <p:sldId id="273" r:id="rId25"/>
    <p:sldId id="270" r:id="rId26"/>
    <p:sldId id="271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2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Relationship Id="rId3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Relationship Id="rId3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Punctuation in APA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David B. Ross</a:t>
            </a:r>
            <a:endParaRPr lang="en-US" dirty="0"/>
          </a:p>
        </p:txBody>
      </p:sp>
      <p:pic>
        <p:nvPicPr>
          <p:cNvPr id="4" name="Picture 3" descr="bookcover.php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20" y="3912642"/>
            <a:ext cx="1175854" cy="168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72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Ellipsis Points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Three spaced </a:t>
            </a:r>
            <a:r>
              <a:rPr lang="en-US" dirty="0" smtClean="0"/>
              <a:t>points (. . .)</a:t>
            </a:r>
            <a:endParaRPr lang="en-US" dirty="0"/>
          </a:p>
          <a:p>
            <a:r>
              <a:rPr lang="en-US" dirty="0"/>
              <a:t>Indicates where words have been omitted in a </a:t>
            </a:r>
            <a:r>
              <a:rPr lang="en-US" dirty="0" smtClean="0"/>
              <a:t>quotation or sentence</a:t>
            </a:r>
          </a:p>
          <a:p>
            <a:pPr lvl="1"/>
            <a:r>
              <a:rPr lang="en-US" dirty="0" smtClean="0"/>
              <a:t>He came home, with dogs in tow, just in time for dinner.</a:t>
            </a:r>
          </a:p>
          <a:p>
            <a:pPr lvl="1"/>
            <a:r>
              <a:rPr lang="en-US" dirty="0" smtClean="0"/>
              <a:t>He came home . . . Just in time for dinner.</a:t>
            </a:r>
            <a:endParaRPr lang="en-US" dirty="0"/>
          </a:p>
          <a:p>
            <a:r>
              <a:rPr lang="en-US" dirty="0"/>
              <a:t>Indicates an omission between sentences (producing four spaced points as one is the period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He arrived just in time for dinner. Unbeknownst to the rest of the family, he had brought his roommates along.</a:t>
            </a:r>
          </a:p>
          <a:p>
            <a:pPr lvl="1"/>
            <a:r>
              <a:rPr lang="en-US" dirty="0" smtClean="0"/>
              <a:t>He arrived just in time for dinner. . . . He had brought his roommates along.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1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apaucla.org/wp-content/uploads/2011/03/apa_logo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66" y="1203902"/>
            <a:ext cx="5581650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3.gstatic.com/images?q=tbn:ANd9GcS9wPkNturayGyKXrjic_-AXQQTgpP92IsyyGqs0ycO8ZEddSB10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116" y="2423246"/>
            <a:ext cx="231457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21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924" y="166233"/>
            <a:ext cx="75834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Dashes </a:t>
            </a:r>
            <a:r>
              <a:rPr lang="en-US" sz="2000" dirty="0" smtClean="0"/>
              <a:t>(two hyphens no spaces before or after)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Indicate a break in the thought of a sentence</a:t>
            </a:r>
          </a:p>
          <a:p>
            <a:pPr lvl="1"/>
            <a:r>
              <a:rPr lang="en-US" dirty="0" smtClean="0"/>
              <a:t>The national heritage of participants—they identified themselves—proved less important than researchers anticipated.</a:t>
            </a:r>
          </a:p>
          <a:p>
            <a:r>
              <a:rPr lang="en-US" dirty="0" smtClean="0"/>
              <a:t>Insert a series of elements that contain commas</a:t>
            </a:r>
          </a:p>
          <a:p>
            <a:pPr lvl="1"/>
            <a:r>
              <a:rPr lang="en-US" dirty="0" smtClean="0"/>
              <a:t>Universities in two cities—Ft. Lauderdale, Florida, and Dallas, Texas—offer similar doctoral 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 dash </a:t>
            </a:r>
            <a:r>
              <a:rPr lang="en-US" sz="1800" dirty="0" smtClean="0"/>
              <a:t>(to create PC ctrl &amp; minus sign; Mac option key &amp; minus sign)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Types of ranges</a:t>
            </a:r>
          </a:p>
          <a:p>
            <a:pPr lvl="1"/>
            <a:r>
              <a:rPr lang="en-US" dirty="0" smtClean="0"/>
              <a:t>16–30 kHz</a:t>
            </a:r>
            <a:endParaRPr lang="en-US" dirty="0"/>
          </a:p>
          <a:p>
            <a:r>
              <a:rPr lang="en-US" dirty="0" smtClean="0"/>
              <a:t>Indicates inclusive pages in references &amp; in-text citations</a:t>
            </a:r>
          </a:p>
          <a:p>
            <a:pPr lvl="1"/>
            <a:r>
              <a:rPr lang="en-US" dirty="0" smtClean="0"/>
              <a:t>(95–101, pp. 244–267)</a:t>
            </a:r>
          </a:p>
          <a:p>
            <a:r>
              <a:rPr lang="en-US" dirty="0" smtClean="0"/>
              <a:t>To show equal weight in a compound modifier</a:t>
            </a:r>
          </a:p>
          <a:p>
            <a:pPr lvl="1"/>
            <a:r>
              <a:rPr lang="en-US" dirty="0" smtClean="0"/>
              <a:t>Parent</a:t>
            </a:r>
            <a:r>
              <a:rPr lang="en-US" dirty="0"/>
              <a:t>–</a:t>
            </a:r>
            <a:r>
              <a:rPr lang="en-US" dirty="0" smtClean="0"/>
              <a:t>teacher meeting </a:t>
            </a:r>
          </a:p>
          <a:p>
            <a:pPr lvl="1"/>
            <a:r>
              <a:rPr lang="en-US" dirty="0" smtClean="0"/>
              <a:t>Doctor</a:t>
            </a:r>
            <a:r>
              <a:rPr lang="en-US" dirty="0"/>
              <a:t>–</a:t>
            </a:r>
            <a:r>
              <a:rPr lang="en-US" dirty="0" smtClean="0"/>
              <a:t>patient relationship</a:t>
            </a:r>
          </a:p>
          <a:p>
            <a:pPr lvl="1"/>
            <a:r>
              <a:rPr lang="en-US" dirty="0" smtClean="0"/>
              <a:t>test–retest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Chicago–London flight</a:t>
            </a:r>
          </a:p>
          <a:p>
            <a:pPr lvl="1"/>
            <a:r>
              <a:rPr lang="en-US" dirty="0" smtClean="0"/>
              <a:t>male–female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4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95833"/>
            <a:ext cx="80416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Hyphen </a:t>
            </a:r>
            <a:r>
              <a:rPr lang="en-US" sz="2000" dirty="0" smtClean="0"/>
              <a:t>(join compound words that precede the noun they modify)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Functions as an adjective</a:t>
            </a:r>
          </a:p>
          <a:p>
            <a:pPr lvl="1"/>
            <a:r>
              <a:rPr lang="en-US" dirty="0" smtClean="0"/>
              <a:t>High-risk behaviors</a:t>
            </a:r>
          </a:p>
          <a:p>
            <a:r>
              <a:rPr lang="en-US" dirty="0" smtClean="0"/>
              <a:t>Number that functions as an adjective</a:t>
            </a:r>
          </a:p>
          <a:p>
            <a:pPr lvl="1"/>
            <a:r>
              <a:rPr lang="en-US" dirty="0" smtClean="0"/>
              <a:t>Ninth-grade teacher, 100-word explanation</a:t>
            </a:r>
          </a:p>
          <a:p>
            <a:r>
              <a:rPr lang="en-US" dirty="0" smtClean="0"/>
              <a:t>using the prefix </a:t>
            </a:r>
            <a:r>
              <a:rPr lang="en-US" i="1" dirty="0" smtClean="0"/>
              <a:t>self-</a:t>
            </a:r>
          </a:p>
          <a:p>
            <a:pPr lvl="1"/>
            <a:r>
              <a:rPr lang="en-US" dirty="0" smtClean="0"/>
              <a:t>Self-help book, self-inflicted injury</a:t>
            </a:r>
          </a:p>
          <a:p>
            <a:r>
              <a:rPr lang="en-US" dirty="0" smtClean="0"/>
              <a:t>Compound that could be misread</a:t>
            </a:r>
          </a:p>
          <a:p>
            <a:pPr lvl="1"/>
            <a:r>
              <a:rPr lang="en-US" dirty="0" smtClean="0"/>
              <a:t>Re-form (form again not change), re-count (count again not remember) </a:t>
            </a:r>
          </a:p>
        </p:txBody>
      </p:sp>
    </p:spTree>
    <p:extLst>
      <p:ext uri="{BB962C8B-B14F-4D97-AF65-F5344CB8AC3E}">
        <p14:creationId xmlns:p14="http://schemas.microsoft.com/office/powerpoint/2010/main" val="359342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Hyphen </a:t>
            </a:r>
            <a:r>
              <a:rPr lang="en-US" sz="1800" dirty="0" smtClean="0"/>
              <a:t>(continued)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Prefix with capitalized base </a:t>
            </a:r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Pre-American establishment</a:t>
            </a:r>
            <a:endParaRPr lang="en-US" dirty="0"/>
          </a:p>
          <a:p>
            <a:r>
              <a:rPr lang="en-US" dirty="0"/>
              <a:t>Prefix when the base word is a </a:t>
            </a:r>
            <a:r>
              <a:rPr lang="en-US" dirty="0" smtClean="0"/>
              <a:t>number</a:t>
            </a:r>
          </a:p>
          <a:p>
            <a:pPr lvl="1"/>
            <a:r>
              <a:rPr lang="en-US" dirty="0" smtClean="0"/>
              <a:t>Pre-1960s Vietnam Era</a:t>
            </a:r>
          </a:p>
          <a:p>
            <a:r>
              <a:rPr lang="en-US" dirty="0" smtClean="0"/>
              <a:t>Prefix when the base word is more than one word</a:t>
            </a:r>
          </a:p>
          <a:p>
            <a:pPr lvl="1"/>
            <a:r>
              <a:rPr lang="en-US" dirty="0" smtClean="0"/>
              <a:t>Non-peer-reviewed journals</a:t>
            </a:r>
          </a:p>
          <a:p>
            <a:r>
              <a:rPr lang="en-US" dirty="0" smtClean="0"/>
              <a:t>Fraction used as an adjective</a:t>
            </a:r>
          </a:p>
          <a:p>
            <a:pPr lvl="1"/>
            <a:r>
              <a:rPr lang="en-US" dirty="0" smtClean="0"/>
              <a:t>Two-thirds majority</a:t>
            </a:r>
          </a:p>
          <a:p>
            <a:r>
              <a:rPr lang="en-US" dirty="0" smtClean="0"/>
              <a:t>Ends with the first letter of the base word (except </a:t>
            </a:r>
            <a:r>
              <a:rPr lang="en-US" i="1" dirty="0" smtClean="0"/>
              <a:t>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Post-traumatic stress, and a preexisting condition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5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Quotation 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Identifies titles of brief works</a:t>
            </a:r>
          </a:p>
          <a:p>
            <a:pPr lvl="1"/>
            <a:r>
              <a:rPr lang="en-US" dirty="0" smtClean="0"/>
              <a:t>“The High-Risk Child” </a:t>
            </a:r>
          </a:p>
          <a:p>
            <a:r>
              <a:rPr lang="en-US" dirty="0" smtClean="0"/>
              <a:t>Indicates direct quotations under 40 words</a:t>
            </a:r>
          </a:p>
          <a:p>
            <a:pPr lvl="1"/>
            <a:r>
              <a:rPr lang="en-US" dirty="0" smtClean="0"/>
              <a:t>This qualitative approach to research design is at most basic “the description of an individual’s immediate experience” (Edmonds &amp; Kennedy, 2013, p. 136).</a:t>
            </a:r>
          </a:p>
          <a:p>
            <a:r>
              <a:rPr lang="en-US" dirty="0" smtClean="0"/>
              <a:t>Highlights words in special ways (slang, irony)</a:t>
            </a:r>
          </a:p>
          <a:p>
            <a:pPr lvl="1"/>
            <a:r>
              <a:rPr lang="en-US" dirty="0" smtClean="0"/>
              <a:t>Her “abnormal” behavior was, in fact, quite normal.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Quotation Marks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used in reference-list entries</a:t>
            </a:r>
          </a:p>
          <a:p>
            <a:r>
              <a:rPr lang="en-US" dirty="0" smtClean="0"/>
              <a:t>Not used in block quotes of 40 or more words</a:t>
            </a:r>
          </a:p>
          <a:p>
            <a:r>
              <a:rPr lang="en-US" dirty="0" smtClean="0"/>
              <a:t>Place all periods and commas </a:t>
            </a:r>
            <a:r>
              <a:rPr lang="en-US" i="1" dirty="0" smtClean="0"/>
              <a:t>inside</a:t>
            </a:r>
            <a:r>
              <a:rPr lang="en-US" dirty="0" smtClean="0"/>
              <a:t> quotation marks</a:t>
            </a:r>
          </a:p>
          <a:p>
            <a:r>
              <a:rPr lang="en-US" dirty="0" smtClean="0"/>
              <a:t>Place other punctuation </a:t>
            </a:r>
            <a:r>
              <a:rPr lang="en-US" i="1" dirty="0" smtClean="0"/>
              <a:t>outside</a:t>
            </a:r>
            <a:r>
              <a:rPr lang="en-US" dirty="0" smtClean="0"/>
              <a:t> quotation marks, unless part of the quoted material</a:t>
            </a:r>
          </a:p>
          <a:p>
            <a:pPr lvl="1"/>
            <a:r>
              <a:rPr lang="en-US" dirty="0" smtClean="0"/>
              <a:t>The Dream Questionnaire items included “How often do you remember your dreams?”</a:t>
            </a:r>
          </a:p>
          <a:p>
            <a:pPr lvl="1"/>
            <a:r>
              <a:rPr lang="en-US" dirty="0" smtClean="0"/>
              <a:t>How will this study impact participants who stated at the outset, “I never remember my dreams”?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6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apaucla.org/wp-content/uploads/2011/03/apa_logo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93" y="1009937"/>
            <a:ext cx="5581650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1.gstatic.com/images?q=tbn:ANd9GcSJyj503lMbWK6s70xGFoFZH6nYglDfj8eUZjNgU6J5Kcor-ET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464" y="2414875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87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Always used in pairs</a:t>
            </a:r>
          </a:p>
          <a:p>
            <a:r>
              <a:rPr lang="en-US" dirty="0" smtClean="0"/>
              <a:t>Separates elements and information from the rest of the sentence</a:t>
            </a:r>
          </a:p>
          <a:p>
            <a:r>
              <a:rPr lang="en-US" dirty="0" smtClean="0"/>
              <a:t>Set off clarifying information</a:t>
            </a:r>
          </a:p>
          <a:p>
            <a:pPr lvl="1"/>
            <a:r>
              <a:rPr lang="en-US" dirty="0" smtClean="0"/>
              <a:t>A two-way ANOVA was conducted using gender and activity type (see Tables 5 and 6).</a:t>
            </a:r>
          </a:p>
          <a:p>
            <a:pPr lvl="1"/>
            <a:r>
              <a:rPr lang="en-US" dirty="0" smtClean="0"/>
              <a:t>The impact of the code of conduct policy helped create an environment of order (see Appendix B).</a:t>
            </a:r>
          </a:p>
          <a:p>
            <a:r>
              <a:rPr lang="en-US" dirty="0" smtClean="0"/>
              <a:t>Set off publication dates</a:t>
            </a:r>
          </a:p>
          <a:p>
            <a:pPr lvl="1"/>
            <a:r>
              <a:rPr lang="en-US" dirty="0" smtClean="0"/>
              <a:t>Darling et al. (2005) implied that schools provide opportunities to develop leadership abilities.</a:t>
            </a:r>
          </a:p>
        </p:txBody>
      </p:sp>
    </p:spTree>
    <p:extLst>
      <p:ext uri="{BB962C8B-B14F-4D97-AF65-F5344CB8AC3E}">
        <p14:creationId xmlns:p14="http://schemas.microsoft.com/office/powerpoint/2010/main" val="148009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Segments of Presentation</a:t>
            </a:r>
            <a:endParaRPr lang="en-US" dirty="0"/>
          </a:p>
        </p:txBody>
      </p:sp>
      <p:sp>
        <p:nvSpPr>
          <p:cNvPr id="8" name="Vertical Text Placeholder 7"/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American Psychological Association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62282" y="2836957"/>
            <a:ext cx="20165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Dash</a:t>
            </a:r>
            <a:endParaRPr lang="en-US" dirty="0"/>
          </a:p>
          <a:p>
            <a:r>
              <a:rPr lang="en-US" dirty="0" smtClean="0"/>
              <a:t>En Dash</a:t>
            </a:r>
            <a:endParaRPr lang="en-US" dirty="0"/>
          </a:p>
          <a:p>
            <a:r>
              <a:rPr lang="en-US" dirty="0" smtClean="0"/>
              <a:t>Hyphen</a:t>
            </a:r>
            <a:endParaRPr lang="en-US" dirty="0"/>
          </a:p>
          <a:p>
            <a:r>
              <a:rPr lang="en-US" dirty="0" smtClean="0"/>
              <a:t>Quotation Marks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38379" y="2724637"/>
            <a:ext cx="144984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Periods</a:t>
            </a:r>
          </a:p>
          <a:p>
            <a:r>
              <a:rPr lang="en-US" dirty="0"/>
              <a:t>Commas</a:t>
            </a:r>
          </a:p>
          <a:p>
            <a:r>
              <a:rPr lang="en-US" dirty="0"/>
              <a:t>Semicolons</a:t>
            </a:r>
          </a:p>
          <a:p>
            <a:r>
              <a:rPr lang="en-US" dirty="0"/>
              <a:t>Colons</a:t>
            </a:r>
          </a:p>
          <a:p>
            <a:r>
              <a:rPr lang="en-US" dirty="0"/>
              <a:t>Italics</a:t>
            </a:r>
          </a:p>
          <a:p>
            <a:r>
              <a:rPr lang="en-US" dirty="0"/>
              <a:t>Ellipsis</a:t>
            </a:r>
          </a:p>
        </p:txBody>
      </p:sp>
      <p:sp>
        <p:nvSpPr>
          <p:cNvPr id="6" name="Rectangle 5"/>
          <p:cNvSpPr/>
          <p:nvPr/>
        </p:nvSpPr>
        <p:spPr>
          <a:xfrm>
            <a:off x="5491313" y="2836957"/>
            <a:ext cx="17228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Parentheses</a:t>
            </a:r>
            <a:endParaRPr lang="en-US" dirty="0"/>
          </a:p>
          <a:p>
            <a:r>
              <a:rPr lang="en-US" dirty="0" smtClean="0"/>
              <a:t>Capitalization</a:t>
            </a:r>
          </a:p>
          <a:p>
            <a:r>
              <a:rPr lang="en-US" dirty="0" smtClean="0"/>
              <a:t>Spacing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7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Set off parenthetical references and page </a:t>
            </a:r>
            <a:r>
              <a:rPr lang="en-US" dirty="0" smtClean="0"/>
              <a:t>or paragraph references</a:t>
            </a:r>
          </a:p>
          <a:p>
            <a:pPr lvl="1"/>
            <a:r>
              <a:rPr lang="en-US" dirty="0" smtClean="0"/>
              <a:t>Nationally ELL students tend to fall significantly behind their non-ELL peers in reading (Fry, 2007).</a:t>
            </a:r>
          </a:p>
          <a:p>
            <a:pPr lvl="1"/>
            <a:r>
              <a:rPr lang="en-US" dirty="0" smtClean="0"/>
              <a:t>ZPD is dynamic since it shifts as students advance to the higher level “learning more complex concepts and skills” (</a:t>
            </a:r>
            <a:r>
              <a:rPr lang="en-US" dirty="0" err="1" smtClean="0"/>
              <a:t>Bodrova</a:t>
            </a:r>
            <a:r>
              <a:rPr lang="en-US" dirty="0" smtClean="0"/>
              <a:t>, 1994, </a:t>
            </a:r>
            <a:r>
              <a:rPr lang="en-US" dirty="0" err="1" smtClean="0"/>
              <a:t>para</a:t>
            </a:r>
            <a:r>
              <a:rPr lang="en-US" dirty="0" smtClean="0"/>
              <a:t>. 26).</a:t>
            </a:r>
          </a:p>
          <a:p>
            <a:pPr lvl="1"/>
            <a:r>
              <a:rPr lang="en-US" dirty="0" err="1" smtClean="0"/>
              <a:t>Viadero</a:t>
            </a:r>
            <a:r>
              <a:rPr lang="en-US" dirty="0" smtClean="0"/>
              <a:t> (2010) stated that “principals may be the single most important reason why new teachers stay in schools or leave” (p. 14).</a:t>
            </a:r>
            <a:endParaRPr lang="en-US" dirty="0"/>
          </a:p>
          <a:p>
            <a:r>
              <a:rPr lang="en-US" dirty="0"/>
              <a:t>Introduce an abbreviation to be used in subsequent </a:t>
            </a:r>
            <a:r>
              <a:rPr lang="en-US" dirty="0" smtClean="0"/>
              <a:t>pages</a:t>
            </a:r>
          </a:p>
          <a:p>
            <a:pPr lvl="1"/>
            <a:r>
              <a:rPr lang="en-US" dirty="0" smtClean="0"/>
              <a:t>The American Psychological Association (APA) published it first manuscript in 1929. Since then, APA has updated its guidelines many times.</a:t>
            </a:r>
            <a:endParaRPr lang="en-US" dirty="0"/>
          </a:p>
          <a:p>
            <a:r>
              <a:rPr lang="en-US" dirty="0"/>
              <a:t>Set off letters in </a:t>
            </a:r>
            <a:r>
              <a:rPr lang="en-US" dirty="0" err="1" smtClean="0"/>
              <a:t>seriation</a:t>
            </a:r>
            <a:endParaRPr lang="en-US" dirty="0" smtClean="0"/>
          </a:p>
          <a:p>
            <a:pPr lvl="1"/>
            <a:r>
              <a:rPr lang="en-US" dirty="0" smtClean="0"/>
              <a:t>Grant (2008) acknowledged outside sources as (a) peer pressure, (b) no adult supervision, and (c) no emotional stability.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09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word of a complete sentence</a:t>
            </a:r>
          </a:p>
          <a:p>
            <a:r>
              <a:rPr lang="en-US" dirty="0" smtClean="0"/>
              <a:t>First word after a colon that begins a complete sentence</a:t>
            </a:r>
          </a:p>
          <a:p>
            <a:r>
              <a:rPr lang="en-US" dirty="0" smtClean="0"/>
              <a:t>Major words in titles and headings (Level 1 and 2)</a:t>
            </a:r>
          </a:p>
          <a:p>
            <a:pPr lvl="1"/>
            <a:r>
              <a:rPr lang="en-US" dirty="0" smtClean="0"/>
              <a:t>Read APA manual and NSU style guide</a:t>
            </a:r>
          </a:p>
          <a:p>
            <a:r>
              <a:rPr lang="en-US" dirty="0" smtClean="0"/>
              <a:t>Major words in table titles and figure legends</a:t>
            </a:r>
          </a:p>
          <a:p>
            <a:pPr lvl="1"/>
            <a:r>
              <a:rPr lang="en-US" dirty="0" smtClean="0"/>
              <a:t>Read dissertations and APA manual for examples</a:t>
            </a:r>
          </a:p>
          <a:p>
            <a:r>
              <a:rPr lang="en-US" dirty="0" smtClean="0"/>
              <a:t>Referring to titles of sections within the same manuscript</a:t>
            </a:r>
          </a:p>
          <a:p>
            <a:pPr lvl="1"/>
            <a:r>
              <a:rPr lang="en-US" dirty="0" smtClean="0"/>
              <a:t>In her book, </a:t>
            </a:r>
            <a:r>
              <a:rPr lang="en-US" i="1" dirty="0" smtClean="0"/>
              <a:t>History of Pathology</a:t>
            </a:r>
            <a:r>
              <a:rPr lang="en-US" dirty="0" smtClean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22825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Titles of </a:t>
            </a:r>
            <a:r>
              <a:rPr lang="en-US" dirty="0" smtClean="0"/>
              <a:t>tests (do not capitalize generic titles of tests)</a:t>
            </a:r>
          </a:p>
          <a:p>
            <a:pPr lvl="1"/>
            <a:r>
              <a:rPr lang="en-US" dirty="0" smtClean="0"/>
              <a:t>Advanced Vocabulary Test</a:t>
            </a:r>
          </a:p>
          <a:p>
            <a:pPr lvl="1"/>
            <a:r>
              <a:rPr lang="en-US" dirty="0" smtClean="0"/>
              <a:t>a vocabulary test</a:t>
            </a:r>
          </a:p>
          <a:p>
            <a:pPr lvl="1"/>
            <a:r>
              <a:rPr lang="en-US" dirty="0" err="1" smtClean="0"/>
              <a:t>Stroop</a:t>
            </a:r>
            <a:r>
              <a:rPr lang="en-US" dirty="0" smtClean="0"/>
              <a:t> Color-Word Interference Test</a:t>
            </a:r>
          </a:p>
          <a:p>
            <a:pPr lvl="1"/>
            <a:r>
              <a:rPr lang="en-US" dirty="0" err="1" smtClean="0"/>
              <a:t>Stroop</a:t>
            </a:r>
            <a:r>
              <a:rPr lang="en-US" dirty="0" smtClean="0"/>
              <a:t> color test</a:t>
            </a:r>
            <a:endParaRPr lang="en-US" dirty="0"/>
          </a:p>
          <a:p>
            <a:r>
              <a:rPr lang="en-US" dirty="0"/>
              <a:t>Proper names and trade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Howard Gardner, Malcolm Knowles</a:t>
            </a:r>
          </a:p>
          <a:p>
            <a:pPr lvl="1"/>
            <a:r>
              <a:rPr lang="en-US" dirty="0" smtClean="0"/>
              <a:t>Xerox, Prozac</a:t>
            </a:r>
          </a:p>
          <a:p>
            <a:pPr lvl="1"/>
            <a:r>
              <a:rPr lang="en-US" dirty="0" smtClean="0"/>
              <a:t>Survey Monkey, Facebook, </a:t>
            </a:r>
            <a:r>
              <a:rPr lang="en-US" dirty="0" err="1" smtClean="0"/>
              <a:t>PsycINFO</a:t>
            </a:r>
            <a:endParaRPr lang="en-US" dirty="0" smtClean="0"/>
          </a:p>
          <a:p>
            <a:pPr lvl="1"/>
            <a:r>
              <a:rPr lang="en-US" dirty="0" smtClean="0"/>
              <a:t>Internet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8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University specific departments and courses</a:t>
            </a:r>
          </a:p>
          <a:p>
            <a:pPr lvl="1"/>
            <a:r>
              <a:rPr lang="en-US" dirty="0"/>
              <a:t>Department of Psychology</a:t>
            </a:r>
          </a:p>
          <a:p>
            <a:pPr lvl="1"/>
            <a:r>
              <a:rPr lang="en-US" dirty="0"/>
              <a:t>Leadership 9100</a:t>
            </a:r>
          </a:p>
          <a:p>
            <a:r>
              <a:rPr lang="en-US" dirty="0"/>
              <a:t>Nouns followed by numerals or letters</a:t>
            </a:r>
          </a:p>
          <a:p>
            <a:pPr lvl="1"/>
            <a:r>
              <a:rPr lang="en-US" dirty="0"/>
              <a:t>Day 4, Experiment 6, Table 1, Figure 3</a:t>
            </a:r>
          </a:p>
          <a:p>
            <a:r>
              <a:rPr lang="en-US" dirty="0"/>
              <a:t>Names of factors, variables, and </a:t>
            </a:r>
            <a:r>
              <a:rPr lang="en-US" dirty="0" smtClean="0"/>
              <a:t>effects</a:t>
            </a:r>
          </a:p>
          <a:p>
            <a:pPr lvl="1"/>
            <a:r>
              <a:rPr lang="en-US" dirty="0" smtClean="0"/>
              <a:t>Mealtime Behavior (Factor 4)</a:t>
            </a:r>
          </a:p>
          <a:p>
            <a:pPr lvl="1"/>
            <a:r>
              <a:rPr lang="en-US" dirty="0" smtClean="0"/>
              <a:t>Factors 6 and 7</a:t>
            </a:r>
          </a:p>
          <a:p>
            <a:pPr lvl="1"/>
            <a:r>
              <a:rPr lang="en-US" dirty="0" smtClean="0"/>
              <a:t>Component 1</a:t>
            </a:r>
          </a:p>
          <a:p>
            <a:pPr lvl="1"/>
            <a:r>
              <a:rPr lang="en-US" dirty="0" smtClean="0"/>
              <a:t>factors and components are only capitalized if followed by a numeral or letter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9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Capitalize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about Level 3, Level 4, &amp; Level 5 headings</a:t>
            </a:r>
          </a:p>
          <a:p>
            <a:pPr lvl="1"/>
            <a:r>
              <a:rPr lang="en-US" dirty="0" smtClean="0"/>
              <a:t>Read the NSU style guide</a:t>
            </a:r>
          </a:p>
          <a:p>
            <a:r>
              <a:rPr lang="en-US" dirty="0" smtClean="0"/>
              <a:t>Second word in hyphenation unless in the title</a:t>
            </a:r>
          </a:p>
          <a:p>
            <a:pPr lvl="1"/>
            <a:r>
              <a:rPr lang="en-US" dirty="0" smtClean="0"/>
              <a:t>Gender-base or in a title Gender-Base</a:t>
            </a:r>
          </a:p>
          <a:p>
            <a:r>
              <a:rPr lang="en-US" i="1" dirty="0" smtClean="0"/>
              <a:t>General</a:t>
            </a:r>
            <a:r>
              <a:rPr lang="en-US" dirty="0" smtClean="0"/>
              <a:t> university departments or courses</a:t>
            </a:r>
          </a:p>
          <a:p>
            <a:pPr lvl="1"/>
            <a:r>
              <a:rPr lang="en-US" dirty="0" smtClean="0"/>
              <a:t>math department, a speech pathology class </a:t>
            </a:r>
          </a:p>
          <a:p>
            <a:r>
              <a:rPr lang="en-US" dirty="0" smtClean="0"/>
              <a:t>Names of laws, theories, models, statistical procedures or hypotheses</a:t>
            </a:r>
          </a:p>
          <a:p>
            <a:r>
              <a:rPr lang="en-US" dirty="0" smtClean="0"/>
              <a:t>Nouns that donate common parts of books or tables followed by numerals or letters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age ix, row 4, column 9</a:t>
            </a:r>
          </a:p>
        </p:txBody>
      </p:sp>
    </p:spTree>
    <p:extLst>
      <p:ext uri="{BB962C8B-B14F-4D97-AF65-F5344CB8AC3E}">
        <p14:creationId xmlns:p14="http://schemas.microsoft.com/office/powerpoint/2010/main" val="403421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punctuation marks</a:t>
            </a:r>
          </a:p>
          <a:p>
            <a:r>
              <a:rPr lang="en-US" dirty="0" smtClean="0"/>
              <a:t>One space after commas, colons, semicolons</a:t>
            </a:r>
          </a:p>
          <a:p>
            <a:r>
              <a:rPr lang="en-US" dirty="0" smtClean="0"/>
              <a:t>One space after a sentence (NSU style guide)</a:t>
            </a:r>
          </a:p>
          <a:p>
            <a:r>
              <a:rPr lang="en-US" dirty="0" smtClean="0"/>
              <a:t>One space after parts of a reference citation</a:t>
            </a:r>
          </a:p>
          <a:p>
            <a:pPr lvl="1"/>
            <a:r>
              <a:rPr lang="en-US" dirty="0" smtClean="0"/>
              <a:t>McNeal, R. B. (1998). High school extracurricular activities. </a:t>
            </a:r>
            <a:r>
              <a:rPr lang="en-US" i="1" dirty="0" smtClean="0"/>
              <a:t>Journal of Educational Research, 91</a:t>
            </a:r>
            <a:r>
              <a:rPr lang="en-US" dirty="0" smtClean="0"/>
              <a:t>(3), 183-191. </a:t>
            </a:r>
          </a:p>
          <a:p>
            <a:r>
              <a:rPr lang="en-US" dirty="0" smtClean="0"/>
              <a:t>One space after initials in personal names</a:t>
            </a:r>
          </a:p>
          <a:p>
            <a:pPr lvl="1"/>
            <a:r>
              <a:rPr lang="en-US" dirty="0" err="1" smtClean="0"/>
              <a:t>Luthar</a:t>
            </a:r>
            <a:r>
              <a:rPr lang="en-US" dirty="0" smtClean="0"/>
              <a:t>, S. S., </a:t>
            </a:r>
            <a:r>
              <a:rPr lang="en-US" dirty="0" err="1" smtClean="0"/>
              <a:t>Shoum</a:t>
            </a:r>
            <a:r>
              <a:rPr lang="en-US" dirty="0" smtClean="0"/>
              <a:t>, K. A., &amp; Brown, P. J. </a:t>
            </a:r>
          </a:p>
        </p:txBody>
      </p:sp>
    </p:spTree>
    <p:extLst>
      <p:ext uri="{BB962C8B-B14F-4D97-AF65-F5344CB8AC3E}">
        <p14:creationId xmlns:p14="http://schemas.microsoft.com/office/powerpoint/2010/main" val="254513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space after internal periods in abbreviations</a:t>
            </a:r>
          </a:p>
          <a:p>
            <a:pPr lvl="1"/>
            <a:r>
              <a:rPr lang="en-US" dirty="0" smtClean="0"/>
              <a:t>Identity-concealing labels for study participants (F.I.M.)</a:t>
            </a:r>
          </a:p>
          <a:p>
            <a:pPr lvl="1"/>
            <a:r>
              <a:rPr lang="en-US" dirty="0" smtClean="0"/>
              <a:t>a.m., p.m., e.g., i.e.</a:t>
            </a:r>
          </a:p>
          <a:p>
            <a:r>
              <a:rPr lang="en-US" dirty="0" smtClean="0"/>
              <a:t>No space around colons in ratios</a:t>
            </a:r>
          </a:p>
          <a:p>
            <a:pPr lvl="2"/>
            <a:r>
              <a:rPr lang="en-US" dirty="0" smtClean="0"/>
              <a:t>1:23</a:t>
            </a:r>
          </a:p>
          <a:p>
            <a:r>
              <a:rPr lang="en-US" dirty="0" smtClean="0"/>
              <a:t>No spacing in acronyms</a:t>
            </a:r>
          </a:p>
          <a:p>
            <a:pPr lvl="1"/>
            <a:r>
              <a:rPr lang="en-US" dirty="0" smtClean="0"/>
              <a:t>It is found that GPAs were higher for students who participated in extracurricular activities.</a:t>
            </a:r>
          </a:p>
          <a:p>
            <a:r>
              <a:rPr lang="en-US" dirty="0" smtClean="0"/>
              <a:t>No spacing between a numeral and percent sign</a:t>
            </a:r>
          </a:p>
          <a:p>
            <a:pPr lvl="1"/>
            <a:r>
              <a:rPr lang="en-US" dirty="0" smtClean="0"/>
              <a:t>24%, 3.45%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9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22" descr="bookcover.php.jpeg"/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" r="2468"/>
          <a:stretch>
            <a:fillRect/>
          </a:stretch>
        </p:blipFill>
        <p:spPr>
          <a:xfrm>
            <a:off x="5935446" y="833400"/>
            <a:ext cx="2672895" cy="4019069"/>
          </a:xfrm>
        </p:spPr>
      </p:pic>
      <p:pic>
        <p:nvPicPr>
          <p:cNvPr id="26" name="Picture 25" descr="020073-concise-rules-of-apa-style-6the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9" y="2540160"/>
            <a:ext cx="3404160" cy="340416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658" y="1229080"/>
            <a:ext cx="1884761" cy="398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paucla.org/wp-content/uploads/2011/03/apa_logo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93" y="1356303"/>
            <a:ext cx="5581650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843" y="2443162"/>
            <a:ext cx="23145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55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95833"/>
            <a:ext cx="805026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Periods </a:t>
            </a:r>
            <a:r>
              <a:rPr lang="en-US" sz="2000" dirty="0" smtClean="0"/>
              <a:t>(end punctuation, abbreviations, and specialized contexts)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End of sentence</a:t>
            </a:r>
          </a:p>
          <a:p>
            <a:r>
              <a:rPr lang="en-US" dirty="0" smtClean="0"/>
              <a:t>Initials with author’s name</a:t>
            </a:r>
          </a:p>
          <a:p>
            <a:pPr lvl="1"/>
            <a:r>
              <a:rPr lang="en-US" dirty="0" smtClean="0"/>
              <a:t>J. C. Maxwell</a:t>
            </a:r>
          </a:p>
          <a:p>
            <a:r>
              <a:rPr lang="en-US" dirty="0" smtClean="0"/>
              <a:t>Reference-list abbreviations</a:t>
            </a:r>
          </a:p>
          <a:p>
            <a:pPr lvl="1"/>
            <a:r>
              <a:rPr lang="en-US" dirty="0" smtClean="0"/>
              <a:t>ED., pp. 62-76, Rev. ed.</a:t>
            </a:r>
          </a:p>
          <a:p>
            <a:r>
              <a:rPr lang="en-US" dirty="0" smtClean="0"/>
              <a:t>After figure caption</a:t>
            </a:r>
          </a:p>
          <a:p>
            <a:pPr lvl="1"/>
            <a:r>
              <a:rPr lang="en-US" i="1" dirty="0" smtClean="0"/>
              <a:t>Figure 2</a:t>
            </a:r>
            <a:r>
              <a:rPr lang="en-US" dirty="0" smtClean="0"/>
              <a:t>. Percentages of student population.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et al.</a:t>
            </a:r>
          </a:p>
          <a:p>
            <a:r>
              <a:rPr lang="en-US" dirty="0" smtClean="0"/>
              <a:t>Latin </a:t>
            </a:r>
            <a:r>
              <a:rPr lang="en-US" dirty="0"/>
              <a:t>abbreviations</a:t>
            </a:r>
          </a:p>
          <a:p>
            <a:pPr lvl="1"/>
            <a:r>
              <a:rPr lang="en-US" dirty="0"/>
              <a:t>i.e., e.g., a.m. p.m.</a:t>
            </a:r>
          </a:p>
          <a:p>
            <a:pPr lvl="1"/>
            <a:r>
              <a:rPr lang="en-US" dirty="0"/>
              <a:t>U.S. government, U.S. Navy (only used when U.S. as an adjective)</a:t>
            </a:r>
          </a:p>
          <a:p>
            <a:r>
              <a:rPr lang="en-US" dirty="0"/>
              <a:t>Abbreviation for inch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</a:t>
            </a:r>
            <a:r>
              <a:rPr lang="en-US" dirty="0"/>
              <a:t>.</a:t>
            </a:r>
          </a:p>
          <a:p>
            <a:r>
              <a:rPr lang="en-US" dirty="0"/>
              <a:t>Decimal points</a:t>
            </a:r>
          </a:p>
          <a:p>
            <a:pPr lvl="1"/>
            <a:r>
              <a:rPr lang="en-US" dirty="0"/>
              <a:t>2.75 ml, 22.7 </a:t>
            </a:r>
            <a:r>
              <a:rPr lang="en-US" dirty="0" err="1"/>
              <a:t>lb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Comma </a:t>
            </a:r>
            <a:r>
              <a:rPr lang="en-US" sz="2000" dirty="0" smtClean="0"/>
              <a:t>(internal forms of punctuation)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3 or more items in a series</a:t>
            </a:r>
          </a:p>
          <a:p>
            <a:pPr lvl="1"/>
            <a:r>
              <a:rPr lang="en-US" dirty="0" smtClean="0"/>
              <a:t>Men, women, and children</a:t>
            </a:r>
          </a:p>
          <a:p>
            <a:r>
              <a:rPr lang="en-US" dirty="0" smtClean="0"/>
              <a:t>Clauses of a compound sentence</a:t>
            </a:r>
          </a:p>
          <a:p>
            <a:pPr lvl="1"/>
            <a:r>
              <a:rPr lang="en-US" dirty="0" smtClean="0"/>
              <a:t>The first interview was successful, but the second one was not as effective.</a:t>
            </a:r>
          </a:p>
          <a:p>
            <a:r>
              <a:rPr lang="en-US" dirty="0" smtClean="0"/>
              <a:t>Years with exact dates</a:t>
            </a:r>
          </a:p>
          <a:p>
            <a:pPr lvl="1"/>
            <a:r>
              <a:rPr lang="en-US" dirty="0" smtClean="0"/>
              <a:t>April 20, 2010, was the date the interviews began.</a:t>
            </a:r>
          </a:p>
          <a:p>
            <a:r>
              <a:rPr lang="en-US" dirty="0" smtClean="0"/>
              <a:t>Years within in-text citations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Bolman</a:t>
            </a:r>
            <a:r>
              <a:rPr lang="en-US" dirty="0" smtClean="0"/>
              <a:t> &amp; Deal, 1990)</a:t>
            </a:r>
          </a:p>
          <a:p>
            <a:r>
              <a:rPr lang="en-US" dirty="0" smtClean="0"/>
              <a:t>Separating authors in references</a:t>
            </a:r>
          </a:p>
          <a:p>
            <a:pPr lvl="1"/>
            <a:r>
              <a:rPr lang="en-US" dirty="0" smtClean="0"/>
              <a:t>Edmonds, W. A., &amp; Kennedy, T. D. (2013).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Semicolon </a:t>
            </a:r>
            <a:r>
              <a:rPr lang="en-US" sz="2000" dirty="0" smtClean="0"/>
              <a:t>(compound sentences &amp; elements in a series)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 clauses of a compound sentence when no coordinating conjunction</a:t>
            </a:r>
          </a:p>
          <a:p>
            <a:pPr lvl="1"/>
            <a:r>
              <a:rPr lang="en-US" dirty="0" smtClean="0"/>
              <a:t>Group A responded positively; Group B responded negatively.</a:t>
            </a:r>
          </a:p>
          <a:p>
            <a:r>
              <a:rPr lang="en-US" dirty="0" smtClean="0"/>
              <a:t>Separate elements in a series when elements contain commas</a:t>
            </a:r>
          </a:p>
          <a:p>
            <a:pPr lvl="1"/>
            <a:r>
              <a:rPr lang="en-US" dirty="0" smtClean="0"/>
              <a:t>The test groups were from Davie, Florida; Atlanta, Georgia; and Chicago, Illinois.</a:t>
            </a:r>
          </a:p>
          <a:p>
            <a:pPr lvl="1"/>
            <a:r>
              <a:rPr lang="en-US" dirty="0" smtClean="0"/>
              <a:t>(Creswell, 2003; Marquardt, 2012; </a:t>
            </a:r>
            <a:r>
              <a:rPr lang="en-US" dirty="0" err="1" smtClean="0"/>
              <a:t>Northouse</a:t>
            </a:r>
            <a:r>
              <a:rPr lang="en-US" dirty="0" smtClean="0"/>
              <a:t>, 2009)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3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Semicolon </a:t>
            </a:r>
            <a:r>
              <a:rPr lang="en-US" sz="2000" dirty="0" smtClean="0"/>
              <a:t>(compound sentences &amp; elements in a series)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Semicolon </a:t>
            </a:r>
            <a:r>
              <a:rPr lang="en-US" i="1" dirty="0" smtClean="0"/>
              <a:t>before</a:t>
            </a:r>
            <a:r>
              <a:rPr lang="en-US" dirty="0" smtClean="0"/>
              <a:t> transitional phrase</a:t>
            </a:r>
          </a:p>
          <a:p>
            <a:pPr lvl="1"/>
            <a:r>
              <a:rPr lang="en-US" dirty="0"/>
              <a:t>Everyone knows he </a:t>
            </a:r>
            <a:r>
              <a:rPr lang="en-US" dirty="0" smtClean="0"/>
              <a:t>created the policy; </a:t>
            </a:r>
            <a:r>
              <a:rPr lang="en-US" b="1" dirty="0"/>
              <a:t>of course</a:t>
            </a:r>
            <a:r>
              <a:rPr lang="en-US" dirty="0"/>
              <a:t>, it will never be </a:t>
            </a:r>
            <a:r>
              <a:rPr lang="en-US" dirty="0" smtClean="0"/>
              <a:t>implemented.</a:t>
            </a:r>
            <a:endParaRPr lang="en-US" dirty="0"/>
          </a:p>
          <a:p>
            <a:pPr lvl="1"/>
            <a:r>
              <a:rPr lang="en-US" dirty="0"/>
              <a:t>I missed the early </a:t>
            </a:r>
            <a:r>
              <a:rPr lang="en-US" dirty="0" smtClean="0"/>
              <a:t>flight; </a:t>
            </a:r>
            <a:r>
              <a:rPr lang="en-US" b="1" dirty="0"/>
              <a:t>however</a:t>
            </a:r>
            <a:r>
              <a:rPr lang="en-US" dirty="0"/>
              <a:t>, I still made the </a:t>
            </a:r>
            <a:r>
              <a:rPr lang="en-US" dirty="0" smtClean="0"/>
              <a:t>meeting.</a:t>
            </a:r>
          </a:p>
          <a:p>
            <a:pPr lvl="1"/>
            <a:r>
              <a:rPr lang="en-US" dirty="0"/>
              <a:t>My </a:t>
            </a:r>
            <a:r>
              <a:rPr lang="en-US" dirty="0" smtClean="0"/>
              <a:t>employees </a:t>
            </a:r>
            <a:r>
              <a:rPr lang="en-US" dirty="0"/>
              <a:t>are not trained in </a:t>
            </a:r>
            <a:r>
              <a:rPr lang="en-US" dirty="0" smtClean="0"/>
              <a:t>technology; </a:t>
            </a:r>
            <a:r>
              <a:rPr lang="en-US" b="1" dirty="0"/>
              <a:t>therefore</a:t>
            </a:r>
            <a:r>
              <a:rPr lang="en-US" dirty="0"/>
              <a:t>, we </a:t>
            </a:r>
            <a:r>
              <a:rPr lang="en-US" dirty="0" smtClean="0"/>
              <a:t>hired an outside source.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 is always a comma </a:t>
            </a:r>
            <a:r>
              <a:rPr lang="en-US" i="1" dirty="0">
                <a:solidFill>
                  <a:srgbClr val="FF0000"/>
                </a:solidFill>
              </a:rPr>
              <a:t>after</a:t>
            </a:r>
            <a:r>
              <a:rPr lang="en-US" dirty="0">
                <a:solidFill>
                  <a:srgbClr val="FF0000"/>
                </a:solidFill>
              </a:rPr>
              <a:t> a transitional phrase.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Seriation</a:t>
            </a:r>
            <a:endParaRPr lang="en-US" dirty="0" smtClean="0"/>
          </a:p>
          <a:p>
            <a:pPr lvl="1"/>
            <a:r>
              <a:rPr lang="en-US" dirty="0" smtClean="0"/>
              <a:t>(a) problem statement, purpose, and deficiencies; (b) literature review; and (c) findings and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4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Introduce a phrase that explains or illustrates</a:t>
            </a:r>
          </a:p>
          <a:p>
            <a:pPr lvl="1"/>
            <a:r>
              <a:rPr lang="en-US" dirty="0" smtClean="0"/>
              <a:t>The stages of the educator induction program include: preparation, hiring, and mentoring.</a:t>
            </a:r>
          </a:p>
          <a:p>
            <a:r>
              <a:rPr lang="en-US" dirty="0" smtClean="0"/>
              <a:t>Introduce a sentence that explains or </a:t>
            </a:r>
            <a:r>
              <a:rPr lang="en-US" dirty="0"/>
              <a:t>illustrates. If the explanatory material that follows a colon is a complete sentence, the first word is </a:t>
            </a:r>
            <a:r>
              <a:rPr lang="en-US" dirty="0" smtClean="0"/>
              <a:t>capitalized</a:t>
            </a:r>
          </a:p>
          <a:p>
            <a:pPr lvl="1"/>
            <a:r>
              <a:rPr lang="en-US" dirty="0" smtClean="0"/>
              <a:t>The results are quickly summarized: The experiment was a failure.</a:t>
            </a:r>
          </a:p>
          <a:p>
            <a:r>
              <a:rPr lang="en-US" dirty="0" smtClean="0"/>
              <a:t>Separates elements in a ratio</a:t>
            </a:r>
          </a:p>
          <a:p>
            <a:pPr lvl="1"/>
            <a:r>
              <a:rPr lang="en-US" dirty="0" smtClean="0"/>
              <a:t>The ratio was 3:10</a:t>
            </a:r>
          </a:p>
          <a:p>
            <a:r>
              <a:rPr lang="en-US" dirty="0" smtClean="0"/>
              <a:t>Used in References to separate state and publisher and a split title</a:t>
            </a:r>
          </a:p>
          <a:p>
            <a:pPr lvl="1"/>
            <a:r>
              <a:rPr lang="en-US" dirty="0" smtClean="0"/>
              <a:t>Fowler, F. (2008). </a:t>
            </a:r>
            <a:r>
              <a:rPr lang="en-US" i="1" dirty="0" smtClean="0"/>
              <a:t>Policy studies for educational leaders: An introduction </a:t>
            </a:r>
            <a:r>
              <a:rPr lang="en-US" dirty="0" smtClean="0"/>
              <a:t>(3rd ed.). Upper Saddle River, NJ: Merrill/Prentice-Hall.</a:t>
            </a:r>
          </a:p>
          <a:p>
            <a:r>
              <a:rPr lang="en-US" dirty="0" smtClean="0"/>
              <a:t>Used in a Dissertation Chapter </a:t>
            </a:r>
          </a:p>
          <a:p>
            <a:pPr lvl="1"/>
            <a:r>
              <a:rPr lang="en-US" dirty="0" smtClean="0"/>
              <a:t>Chapter 1: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21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Italics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References for book titles, names of journals and volumes</a:t>
            </a:r>
          </a:p>
          <a:p>
            <a:r>
              <a:rPr lang="en-US" dirty="0" smtClean="0"/>
              <a:t>Titles of full-length works</a:t>
            </a:r>
          </a:p>
          <a:p>
            <a:pPr lvl="1"/>
            <a:r>
              <a:rPr lang="en-US" i="1" dirty="0" smtClean="0"/>
              <a:t>Gone With the Wind</a:t>
            </a:r>
            <a:r>
              <a:rPr lang="en-US" dirty="0" smtClean="0"/>
              <a:t>, </a:t>
            </a:r>
            <a:r>
              <a:rPr lang="en-US" i="1" dirty="0" smtClean="0"/>
              <a:t>The Elements of Style</a:t>
            </a:r>
          </a:p>
          <a:p>
            <a:r>
              <a:rPr lang="en-US" dirty="0" smtClean="0"/>
              <a:t>Provides emphasis so the meaning is not lost</a:t>
            </a:r>
          </a:p>
          <a:p>
            <a:r>
              <a:rPr lang="en-US" dirty="0" smtClean="0"/>
              <a:t>Words that could be misread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small</a:t>
            </a:r>
            <a:r>
              <a:rPr lang="en-US" dirty="0" smtClean="0"/>
              <a:t> group (meaning a designation, not group size)</a:t>
            </a:r>
          </a:p>
          <a:p>
            <a:r>
              <a:rPr lang="en-US" dirty="0"/>
              <a:t>V</a:t>
            </a:r>
            <a:r>
              <a:rPr lang="en-US" dirty="0" smtClean="0"/>
              <a:t>ariables</a:t>
            </a:r>
          </a:p>
          <a:p>
            <a:pPr lvl="1"/>
            <a:r>
              <a:rPr lang="en-US" i="1" dirty="0" err="1"/>
              <a:t>p</a:t>
            </a:r>
            <a:r>
              <a:rPr lang="en-US" i="1" dirty="0" err="1" smtClean="0"/>
              <a:t>s</a:t>
            </a:r>
            <a:r>
              <a:rPr lang="en-US" dirty="0" smtClean="0"/>
              <a:t> &lt; .05; </a:t>
            </a:r>
            <a:r>
              <a:rPr lang="en-US" i="1" dirty="0" err="1" smtClean="0"/>
              <a:t>Ms</a:t>
            </a:r>
            <a:r>
              <a:rPr lang="en-US" dirty="0" smtClean="0"/>
              <a:t> = 3.70 and 4.22; degrees of freedom</a:t>
            </a:r>
          </a:p>
          <a:p>
            <a:pPr lvl="1"/>
            <a:r>
              <a:rPr lang="en-US" dirty="0" err="1" smtClean="0"/>
              <a:t>Cronbach’s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.83</a:t>
            </a:r>
          </a:p>
          <a:p>
            <a:pPr lvl="1"/>
            <a:r>
              <a:rPr lang="en-US" dirty="0" smtClean="0"/>
              <a:t>Cohen’s </a:t>
            </a:r>
            <a:r>
              <a:rPr lang="en-US" i="1" dirty="0" smtClean="0"/>
              <a:t>d</a:t>
            </a:r>
            <a:r>
              <a:rPr lang="en-US" dirty="0" smtClean="0"/>
              <a:t> = 0.084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2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1097</TotalTime>
  <Words>1787</Words>
  <Application>Microsoft Macintosh PowerPoint</Application>
  <PresentationFormat>On-screen Show (4:3)</PresentationFormat>
  <Paragraphs>214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Pixel</vt:lpstr>
      <vt:lpstr>Punctuation in APA</vt:lpstr>
      <vt:lpstr>Three Segments of Presentation</vt:lpstr>
      <vt:lpstr>PowerPoint Presentation</vt:lpstr>
      <vt:lpstr>Periods (end punctuation, abbreviations, and specialized contexts)</vt:lpstr>
      <vt:lpstr>Comma (internal forms of punctuation)</vt:lpstr>
      <vt:lpstr>Semicolon (compound sentences &amp; elements in a series)</vt:lpstr>
      <vt:lpstr>Semicolon (compound sentences &amp; elements in a series)</vt:lpstr>
      <vt:lpstr>Colons</vt:lpstr>
      <vt:lpstr>Italics </vt:lpstr>
      <vt:lpstr>Ellipsis Points</vt:lpstr>
      <vt:lpstr>PowerPoint Presentation</vt:lpstr>
      <vt:lpstr>Dashes (two hyphens no spaces before or after)</vt:lpstr>
      <vt:lpstr>En dash (to create PC ctrl &amp; minus sign; Mac option key &amp; minus sign)</vt:lpstr>
      <vt:lpstr>Hyphen (join compound words that precede the noun they modify)</vt:lpstr>
      <vt:lpstr>Hyphen (continued)</vt:lpstr>
      <vt:lpstr>Quotation Marks</vt:lpstr>
      <vt:lpstr>Quotation Marks </vt:lpstr>
      <vt:lpstr>PowerPoint Presentation</vt:lpstr>
      <vt:lpstr>Parentheses</vt:lpstr>
      <vt:lpstr>Parentheses</vt:lpstr>
      <vt:lpstr>Capitalization</vt:lpstr>
      <vt:lpstr>Capitalization</vt:lpstr>
      <vt:lpstr>Capitalization</vt:lpstr>
      <vt:lpstr>Do Not Capitalize</vt:lpstr>
      <vt:lpstr>Spacing </vt:lpstr>
      <vt:lpstr>Spacing Exceptions</vt:lpstr>
      <vt:lpstr>PowerPoint Presentation</vt:lpstr>
    </vt:vector>
  </TitlesOfParts>
  <Company>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Punctuation in APA</dc:title>
  <dc:creator>FVSC ross</dc:creator>
  <cp:lastModifiedBy>FVSC</cp:lastModifiedBy>
  <cp:revision>99</cp:revision>
  <dcterms:created xsi:type="dcterms:W3CDTF">2012-07-19T23:19:34Z</dcterms:created>
  <dcterms:modified xsi:type="dcterms:W3CDTF">2012-08-06T15:58:43Z</dcterms:modified>
</cp:coreProperties>
</file>